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9" r:id="rId3"/>
    <p:sldId id="257" r:id="rId4"/>
    <p:sldId id="258" r:id="rId5"/>
    <p:sldId id="259" r:id="rId6"/>
    <p:sldId id="300" r:id="rId7"/>
    <p:sldId id="301" r:id="rId8"/>
    <p:sldId id="260" r:id="rId9"/>
    <p:sldId id="261" r:id="rId10"/>
    <p:sldId id="262" r:id="rId11"/>
    <p:sldId id="302" r:id="rId12"/>
    <p:sldId id="284" r:id="rId13"/>
    <p:sldId id="285" r:id="rId14"/>
    <p:sldId id="272" r:id="rId15"/>
    <p:sldId id="273" r:id="rId16"/>
    <p:sldId id="274" r:id="rId17"/>
    <p:sldId id="266" r:id="rId18"/>
    <p:sldId id="267" r:id="rId19"/>
    <p:sldId id="268" r:id="rId20"/>
    <p:sldId id="269" r:id="rId21"/>
    <p:sldId id="271" r:id="rId22"/>
    <p:sldId id="278" r:id="rId23"/>
    <p:sldId id="270" r:id="rId24"/>
    <p:sldId id="286" r:id="rId25"/>
    <p:sldId id="298" r:id="rId26"/>
    <p:sldId id="279" r:id="rId27"/>
    <p:sldId id="283" r:id="rId28"/>
    <p:sldId id="293" r:id="rId29"/>
    <p:sldId id="280" r:id="rId30"/>
    <p:sldId id="289" r:id="rId31"/>
    <p:sldId id="290" r:id="rId32"/>
    <p:sldId id="295" r:id="rId33"/>
    <p:sldId id="296" r:id="rId34"/>
    <p:sldId id="297" r:id="rId35"/>
    <p:sldId id="281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1116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18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0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198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58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27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759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82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233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15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198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50B7D-C3EF-447F-85F2-274978BBC904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282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9&amp;network=IACLIMATE&amp;station=IA0200&amp;year=2022&amp;base=50&amp;ceiling=86&amp;dpi=100&amp;_fmt=png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108&amp;network=IACLIMATE&amp;station=IATAME&amp;sdate=2022%2F05%2F01&amp;edate=2022%2F09%2F27&amp;base=50&amp;ceil=86&amp;_opt_year2=on&amp;year2=2021&amp;_opt_year3=on&amp;year3=2019&amp;year4=1893&amp;which=gdd&amp;_r=43&amp;dpi=100&amp;_fmt=png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179&amp;network=IACLIMATE&amp;station=IATAME&amp;gddbase=2300&amp;base=50&amp;ceil=86&amp;date=2022%2F09%2F27&amp;cmap=jet&amp;_r=43&amp;dpi=100&amp;_fmt=png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7&amp;network=IACLIMATE&amp;station=IA0200&amp;year=2022&amp;gdd1=1135&amp;gdd2=1660&amp;dpi=100&amp;_fmt=png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32&amp;network=IACLIMATE&amp;station=IATAME&amp;year=2022&amp;var=high&amp;gddbase=50&amp;gddceil=86&amp;how=diff&amp;cmap=jet&amp;_r=43&amp;dpi=100&amp;_fmt=png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23&amp;network=IACLIMATE&amp;station=IATAME&amp;syear=2010&amp;years=12&amp;var=avg_temp&amp;dpi=100&amp;_fmt=png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mesonet.agron.iastate.edu/plotting/auto/?_wait=no&amp;q=93&amp;network=IA_ASOS&amp;zstation=AMW&amp;year=2018&amp;var=heatindex&amp;ytd=no&amp;inc=no&amp;dpi=100&amp;_fmt=png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177&amp;station=WMNI4&amp;opt=3&amp;sts=2022/04/01+1000&amp;ets=2022/06/01+1000&amp;dpi=100&amp;_fmt=png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mesonet.agron.iastate.edu/plotting/auto/?_wait=no&amp;q=177&amp;station=WMNI4&amp;opt=7&amp;sts=2017/04/01+1000&amp;ets=2017/10/01+1000&amp;dpi=100&amp;_fmt=png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84&amp;sector=IA&amp;src=mrms&amp;opt=per&amp;usdm=yes&amp;ptype=c&amp;sdate=2017/06/01&amp;edate=2017/09/01&amp;dpi=100&amp;_fmt=png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108&amp;network=IACLIMATE&amp;station=IA4101&amp;sdate=2017/05/01&amp;edate=2017/10/01&amp;base=50&amp;ceil=86&amp;year2=1893&amp;year3=1893&amp;year4=1893&amp;which=precip&amp;dpi=100&amp;_fmt=png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mesonet.agron.iastate.edu/plotting/auto/?_wait=no&amp;q=173&amp;network=IA_ASOS&amp;zstation=AMW&amp;units=mph&amp;p1=0201-0228&amp;p2=0511-0520&amp;p3=0521-0530&amp;p4=0601-0610&amp;p5=0611-0620&amp;p6=0621-0630&amp;y1=1973&amp;y2=2018&amp;dpi=100&amp;_fmt=png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mesonet.agron.iastate.edu/sites/windrose.phtml?station=AMW&amp;network=IA_ASOS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hyperlink" Target="https://mesonet.agron.iastate.edu/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Mesonet</a:t>
            </a:r>
            <a:r>
              <a:rPr lang="en-US" dirty="0"/>
              <a:t> Updates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Daryl Herzmann</a:t>
            </a:r>
          </a:p>
          <a:p>
            <a:r>
              <a:rPr lang="en-US" dirty="0"/>
              <a:t>@</a:t>
            </a:r>
            <a:r>
              <a:rPr lang="en-US" dirty="0" err="1"/>
              <a:t>akrherz</a:t>
            </a:r>
            <a:endParaRPr lang="en-US" dirty="0"/>
          </a:p>
          <a:p>
            <a:r>
              <a:rPr lang="en-US" dirty="0"/>
              <a:t>28 September 2022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86574"/>
            <a:ext cx="2683155" cy="205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84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Variability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Subtle topography / elevation changes make a difference!</a:t>
            </a:r>
          </a:p>
          <a:p>
            <a:r>
              <a:rPr lang="en-US" dirty="0"/>
              <a:t>Similar to wind, one second plots sometimes show rapid temperature fluctuations</a:t>
            </a:r>
          </a:p>
          <a:p>
            <a:r>
              <a:rPr lang="en-US" dirty="0"/>
              <a:t>Urban Heat Islands impact temperature </a:t>
            </a:r>
            <a:r>
              <a:rPr lang="en-US" dirty="0" err="1"/>
              <a:t>representativity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918539"/>
            <a:ext cx="4038600" cy="38892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1600" y="6126163"/>
            <a:ext cx="2426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Photo: </a:t>
            </a:r>
            <a:r>
              <a:rPr lang="en-US" dirty="0" err="1"/>
              <a:t>Dr</a:t>
            </a:r>
            <a:r>
              <a:rPr lang="en-US" dirty="0"/>
              <a:t> </a:t>
            </a:r>
            <a:r>
              <a:rPr lang="en-US" dirty="0" err="1"/>
              <a:t>Elywnn</a:t>
            </a:r>
            <a:r>
              <a:rPr lang="en-US" dirty="0"/>
              <a:t> Taylor</a:t>
            </a:r>
          </a:p>
        </p:txBody>
      </p:sp>
    </p:spTree>
    <p:extLst>
      <p:ext uri="{BB962C8B-B14F-4D97-AF65-F5344CB8AC3E}">
        <p14:creationId xmlns:p14="http://schemas.microsoft.com/office/powerpoint/2010/main" val="2786035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170FA9-0CE4-53F7-93AC-F22DA3BE9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110"/>
            <a:ext cx="9144000" cy="55237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E3B7A9-1392-8F7B-4C1C-BA649A5175E1}"/>
              </a:ext>
            </a:extLst>
          </p:cNvPr>
          <p:cNvSpPr/>
          <p:nvPr/>
        </p:nvSpPr>
        <p:spPr>
          <a:xfrm>
            <a:off x="0" y="2286000"/>
            <a:ext cx="2286000" cy="381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8EEFB5-F763-8956-DCB5-8B35CB92FFF6}"/>
              </a:ext>
            </a:extLst>
          </p:cNvPr>
          <p:cNvSpPr/>
          <p:nvPr/>
        </p:nvSpPr>
        <p:spPr>
          <a:xfrm>
            <a:off x="3429000" y="1524000"/>
            <a:ext cx="685800" cy="381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20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Plugging my IEM Daily Feature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291432"/>
            <a:ext cx="4078261" cy="2645358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Highlights something hopefully relevant each day</a:t>
            </a:r>
          </a:p>
          <a:p>
            <a:r>
              <a:rPr lang="en-US" dirty="0"/>
              <a:t>RSS Feed if you don’t want to check website daily, also view past features</a:t>
            </a:r>
          </a:p>
          <a:p>
            <a:r>
              <a:rPr lang="en-US" dirty="0"/>
              <a:t>Often links to IEM app that generated the plot, so you can tweak, download raw data</a:t>
            </a:r>
          </a:p>
        </p:txBody>
      </p:sp>
    </p:spTree>
    <p:extLst>
      <p:ext uri="{BB962C8B-B14F-4D97-AF65-F5344CB8AC3E}">
        <p14:creationId xmlns:p14="http://schemas.microsoft.com/office/powerpoint/2010/main" val="2326485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5116889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43600" y="920746"/>
            <a:ext cx="166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Plot Type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3600" y="2031480"/>
            <a:ext cx="1961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Plot Options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3600" y="3068936"/>
            <a:ext cx="125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Description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43600" y="4572000"/>
            <a:ext cx="2368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 Generated Plot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43600" y="5867400"/>
            <a:ext cx="2749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Download Raw Data (Excel)</a:t>
            </a:r>
          </a:p>
        </p:txBody>
      </p:sp>
      <p:cxnSp>
        <p:nvCxnSpPr>
          <p:cNvPr id="13" name="Straight Arrow Connector 12"/>
          <p:cNvCxnSpPr>
            <a:stCxn id="6" idx="1"/>
          </p:cNvCxnSpPr>
          <p:nvPr/>
        </p:nvCxnSpPr>
        <p:spPr>
          <a:xfrm flipH="1" flipV="1">
            <a:off x="5269289" y="533400"/>
            <a:ext cx="674311" cy="5720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5269289" y="1958202"/>
            <a:ext cx="674311" cy="24412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5" idx="3"/>
          </p:cNvCxnSpPr>
          <p:nvPr/>
        </p:nvCxnSpPr>
        <p:spPr>
          <a:xfrm flipH="1">
            <a:off x="5269289" y="3254705"/>
            <a:ext cx="674311" cy="17429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286000" y="6132751"/>
            <a:ext cx="3657600" cy="5511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810000" y="4720611"/>
            <a:ext cx="2130674" cy="56169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861223" y="134104"/>
            <a:ext cx="3202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IEM Auto Plotting</a:t>
            </a:r>
          </a:p>
        </p:txBody>
      </p:sp>
    </p:spTree>
    <p:extLst>
      <p:ext uri="{BB962C8B-B14F-4D97-AF65-F5344CB8AC3E}">
        <p14:creationId xmlns:p14="http://schemas.microsoft.com/office/powerpoint/2010/main" val="1221855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network should I use?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4036983"/>
              </p:ext>
            </p:extLst>
          </p:nvPr>
        </p:nvGraphicFramePr>
        <p:xfrm>
          <a:off x="457200" y="1600200"/>
          <a:ext cx="8229600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3790491294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7882202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Need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Recommendation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374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“Daily” High/Low Temps + Precipitation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NWS COOP</a:t>
                      </a:r>
                      <a:br>
                        <a:rPr lang="en-US" dirty="0"/>
                      </a:br>
                      <a:r>
                        <a:rPr lang="en-US" dirty="0"/>
                        <a:t>IEM “Long Term Climate” / “</a:t>
                      </a:r>
                      <a:r>
                        <a:rPr lang="en-US" dirty="0" err="1"/>
                        <a:t>Climodat</a:t>
                      </a:r>
                      <a:r>
                        <a:rPr lang="en-US" dirty="0"/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005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ISU Soil</a:t>
                      </a:r>
                      <a:r>
                        <a:rPr lang="en-US" baseline="0" dirty="0"/>
                        <a:t> Moisture</a:t>
                      </a:r>
                      <a:br>
                        <a:rPr lang="en-US" baseline="0" dirty="0"/>
                      </a:br>
                      <a:r>
                        <a:rPr lang="en-US" baseline="0" dirty="0"/>
                        <a:t>ASOS / AWOS (Airport weather stations)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10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Solar</a:t>
                      </a:r>
                      <a:r>
                        <a:rPr lang="en-US" baseline="0" dirty="0"/>
                        <a:t> Radiation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ISU Soil Moisture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392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Hourly Rainfall,</a:t>
                      </a:r>
                      <a:r>
                        <a:rPr lang="en-US" baseline="0" dirty="0"/>
                        <a:t> not snow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ISU Soil Moisture / ASOS / AWOS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334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River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DCP</a:t>
                      </a:r>
                      <a:r>
                        <a:rPr lang="en-US" baseline="0" dirty="0"/>
                        <a:t> (USGS gauges)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0663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Soil Temperature/Moisture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ISU Soil Moisture / SCAN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630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ISU Soil Moisture / ASOS / AWOS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70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Pavement Temperatures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RWIS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155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0037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I find my closest station within a given IEM network?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IEM -&gt; Info Tab -&gt; Station Data + Metadata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325" y="2057400"/>
            <a:ext cx="6229350" cy="46264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685800" y="2971800"/>
            <a:ext cx="77152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685799" y="3326818"/>
            <a:ext cx="77152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856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Weather Variables to Monitor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76400" y="2133600"/>
            <a:ext cx="52324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Growing Degree Days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Temperatures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Soil Moisture/Temperature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Precipitation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Wind</a:t>
            </a:r>
          </a:p>
        </p:txBody>
      </p:sp>
    </p:spTree>
    <p:extLst>
      <p:ext uri="{BB962C8B-B14F-4D97-AF65-F5344CB8AC3E}">
        <p14:creationId xmlns:p14="http://schemas.microsoft.com/office/powerpoint/2010/main" val="477313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are Growing Degree Days (GDD)?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Classic Equation for Corn</a:t>
                </a:r>
              </a:p>
              <a:p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𝑑𝑎𝑖𝑙𝑦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h𝑖𝑔h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𝑑𝑎𝑖𝑙𝑦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−50</m:t>
                      </m:r>
                    </m:oMath>
                  </m:oMathPara>
                </a14:m>
                <a:endParaRPr lang="en-US" sz="2000" dirty="0"/>
              </a:p>
              <a:p>
                <a:pPr marL="457200" lvl="1" indent="0">
                  <a:buNone/>
                </a:pPr>
                <a:r>
                  <a:rPr lang="en-US" sz="2000" dirty="0"/>
                  <a:t>Where: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Daily hi/low is capped at 86F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Daily hi/low is floored at 50F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Base is 50F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715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  <a:p>
            <a:pPr marL="0" indent="0">
              <a:buNone/>
            </a:pPr>
            <a:r>
              <a:rPr lang="en-US" sz="2000" dirty="0"/>
              <a:t>High 90</a:t>
            </a:r>
          </a:p>
          <a:p>
            <a:pPr marL="0" indent="0">
              <a:buNone/>
            </a:pPr>
            <a:r>
              <a:rPr lang="en-US" sz="2000" dirty="0"/>
              <a:t>Low 48</a:t>
            </a:r>
          </a:p>
          <a:p>
            <a:pPr marL="0" indent="0">
              <a:buNone/>
            </a:pPr>
            <a:r>
              <a:rPr lang="en-US" sz="2000" dirty="0"/>
              <a:t>GDD: (</a:t>
            </a:r>
            <a:r>
              <a:rPr lang="en-US" sz="2000" strike="sngStrike" dirty="0"/>
              <a:t>90</a:t>
            </a:r>
            <a:r>
              <a:rPr lang="en-US" sz="2000" dirty="0"/>
              <a:t> 86 + </a:t>
            </a:r>
            <a:r>
              <a:rPr lang="en-US" sz="2000" strike="sngStrike" dirty="0"/>
              <a:t>48</a:t>
            </a:r>
            <a:r>
              <a:rPr lang="en-US" sz="2000" dirty="0"/>
              <a:t> 50)/2 – 50 = 18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dirty="0"/>
              <a:t>Example 2</a:t>
            </a:r>
          </a:p>
          <a:p>
            <a:pPr marL="0" indent="0">
              <a:buNone/>
            </a:pPr>
            <a:r>
              <a:rPr lang="en-US" sz="2000" dirty="0"/>
              <a:t>High 40</a:t>
            </a:r>
          </a:p>
          <a:p>
            <a:pPr marL="0" indent="0">
              <a:buNone/>
            </a:pPr>
            <a:r>
              <a:rPr lang="en-US" sz="2000" dirty="0"/>
              <a:t>Low 32</a:t>
            </a:r>
          </a:p>
          <a:p>
            <a:pPr marL="0" indent="0">
              <a:buNone/>
            </a:pPr>
            <a:r>
              <a:rPr lang="en-US" sz="2000" dirty="0"/>
              <a:t>GDD: (</a:t>
            </a:r>
            <a:r>
              <a:rPr lang="en-US" sz="2000" strike="sngStrike" dirty="0"/>
              <a:t>40</a:t>
            </a:r>
            <a:r>
              <a:rPr lang="en-US" sz="2000" dirty="0"/>
              <a:t> 50 + </a:t>
            </a:r>
            <a:r>
              <a:rPr lang="en-US" sz="2000" strike="sngStrike" dirty="0"/>
              <a:t>32</a:t>
            </a:r>
            <a:r>
              <a:rPr lang="en-US" sz="2000" dirty="0"/>
              <a:t> 50)/2 – 50 = 0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47976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5" y="-8238"/>
            <a:ext cx="9006417" cy="6754813"/>
          </a:xfrm>
        </p:spPr>
      </p:pic>
      <p:sp>
        <p:nvSpPr>
          <p:cNvPr id="8" name="Rounded Rectangle 7"/>
          <p:cNvSpPr/>
          <p:nvPr/>
        </p:nvSpPr>
        <p:spPr>
          <a:xfrm>
            <a:off x="7620000" y="6477000"/>
            <a:ext cx="1511643" cy="3810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200400" y="2209800"/>
            <a:ext cx="685801" cy="91440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620000" y="111425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4634612" y="4267200"/>
            <a:ext cx="1308988" cy="175260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20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5" y="-8238"/>
            <a:ext cx="9006417" cy="6754812"/>
          </a:xfrm>
        </p:spPr>
      </p:pic>
      <p:sp>
        <p:nvSpPr>
          <p:cNvPr id="8" name="Rounded Rectangle 7"/>
          <p:cNvSpPr/>
          <p:nvPr/>
        </p:nvSpPr>
        <p:spPr>
          <a:xfrm>
            <a:off x="7086600" y="6477000"/>
            <a:ext cx="2045043" cy="3810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559289" y="111426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495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7B97D7-8AF8-86A8-EBE0-088776986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 and Why am I here?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4831EC-E61A-BFAB-45EA-7ABFA00FD24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Hi I’m </a:t>
            </a:r>
            <a:r>
              <a:rPr lang="en-US" dirty="0" err="1"/>
              <a:t>daryl</a:t>
            </a:r>
            <a:r>
              <a:rPr lang="en-US" dirty="0"/>
              <a:t>! I’m in Agronomy with a BS in Meteorology.</a:t>
            </a:r>
          </a:p>
          <a:p>
            <a:r>
              <a:rPr lang="en-US" dirty="0"/>
              <a:t>I’m the proprietor of the IEM website.</a:t>
            </a:r>
          </a:p>
          <a:p>
            <a:r>
              <a:rPr lang="en-US" dirty="0"/>
              <a:t>All y’all are supposed to be directly in my wheelhouse for website users to support!</a:t>
            </a:r>
          </a:p>
          <a:p>
            <a:r>
              <a:rPr lang="en-US" dirty="0"/>
              <a:t>I was told there was free food.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2AE9D28-5CC6-0812-C560-50FF9390D1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108404"/>
            <a:ext cx="4495800" cy="318559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6D8F33-8C01-73CA-A2A9-C4D31DE08ADD}"/>
              </a:ext>
            </a:extLst>
          </p:cNvPr>
          <p:cNvSpPr txBox="1"/>
          <p:nvPr/>
        </p:nvSpPr>
        <p:spPr>
          <a:xfrm>
            <a:off x="7848600" y="5293999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 Photo</a:t>
            </a:r>
          </a:p>
        </p:txBody>
      </p:sp>
    </p:spTree>
    <p:extLst>
      <p:ext uri="{BB962C8B-B14F-4D97-AF65-F5344CB8AC3E}">
        <p14:creationId xmlns:p14="http://schemas.microsoft.com/office/powerpoint/2010/main" val="2431513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5" y="-8238"/>
            <a:ext cx="9006416" cy="6754812"/>
          </a:xfrm>
        </p:spPr>
      </p:pic>
      <p:sp>
        <p:nvSpPr>
          <p:cNvPr id="8" name="Rounded Rectangle 7"/>
          <p:cNvSpPr/>
          <p:nvPr/>
        </p:nvSpPr>
        <p:spPr>
          <a:xfrm>
            <a:off x="7543800" y="6477000"/>
            <a:ext cx="1587843" cy="3810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813603" y="0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987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5" y="-8238"/>
            <a:ext cx="9006416" cy="6754811"/>
          </a:xfrm>
        </p:spPr>
      </p:pic>
      <p:sp>
        <p:nvSpPr>
          <p:cNvPr id="8" name="Rounded Rectangle 7"/>
          <p:cNvSpPr/>
          <p:nvPr/>
        </p:nvSpPr>
        <p:spPr>
          <a:xfrm>
            <a:off x="7391400" y="6477000"/>
            <a:ext cx="1740243" cy="3810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737403" y="111427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994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Weather Variables to Monitor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76400" y="2133600"/>
            <a:ext cx="52324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Growing Degree Days</a:t>
            </a:r>
          </a:p>
          <a:p>
            <a:r>
              <a:rPr lang="en-US" sz="3600" dirty="0"/>
              <a:t>Temperatures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Soil Moisture/Temperature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Precipitation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Wind</a:t>
            </a:r>
          </a:p>
        </p:txBody>
      </p:sp>
    </p:spTree>
    <p:extLst>
      <p:ext uri="{BB962C8B-B14F-4D97-AF65-F5344CB8AC3E}">
        <p14:creationId xmlns:p14="http://schemas.microsoft.com/office/powerpoint/2010/main" val="1455865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197B673-FD5C-3C8C-3BE9-0AD15F1CB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095764" y="6214030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276600" y="1981200"/>
            <a:ext cx="1295400" cy="4602162"/>
          </a:xfrm>
          <a:prstGeom prst="round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893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6" y="-8238"/>
            <a:ext cx="9006414" cy="6754811"/>
          </a:xfrm>
        </p:spPr>
      </p:pic>
      <p:sp>
        <p:nvSpPr>
          <p:cNvPr id="8" name="Rounded Rectangle 7"/>
          <p:cNvSpPr/>
          <p:nvPr/>
        </p:nvSpPr>
        <p:spPr>
          <a:xfrm>
            <a:off x="7391400" y="6477000"/>
            <a:ext cx="1740243" cy="3810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200147" y="5562600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094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82" y="367029"/>
            <a:ext cx="8005702" cy="6004277"/>
          </a:xfrm>
        </p:spPr>
      </p:pic>
      <p:sp>
        <p:nvSpPr>
          <p:cNvPr id="8" name="Rounded Rectangle 7"/>
          <p:cNvSpPr/>
          <p:nvPr/>
        </p:nvSpPr>
        <p:spPr>
          <a:xfrm>
            <a:off x="7391400" y="6096000"/>
            <a:ext cx="1740243" cy="3810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210657" y="5181600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504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Weather Variables to Monitor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76400" y="2133600"/>
            <a:ext cx="52324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Growing Degree Days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Temperatures</a:t>
            </a:r>
          </a:p>
          <a:p>
            <a:r>
              <a:rPr lang="en-US" sz="3600" dirty="0"/>
              <a:t>Soil Moisture/Temperature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Precipitation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Wind</a:t>
            </a:r>
          </a:p>
        </p:txBody>
      </p:sp>
    </p:spTree>
    <p:extLst>
      <p:ext uri="{BB962C8B-B14F-4D97-AF65-F5344CB8AC3E}">
        <p14:creationId xmlns:p14="http://schemas.microsoft.com/office/powerpoint/2010/main" val="3546275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5" y="-8238"/>
            <a:ext cx="9006416" cy="6754811"/>
          </a:xfrm>
        </p:spPr>
      </p:pic>
      <p:sp>
        <p:nvSpPr>
          <p:cNvPr id="8" name="Rounded Rectangle 7"/>
          <p:cNvSpPr/>
          <p:nvPr/>
        </p:nvSpPr>
        <p:spPr>
          <a:xfrm>
            <a:off x="7086600" y="6477000"/>
            <a:ext cx="2045043" cy="3810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954773" y="5996241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267200" y="3810000"/>
            <a:ext cx="1447800" cy="1600199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F4E5A957-E20E-EBB6-7D26-FB06C55F3DBB}"/>
              </a:ext>
            </a:extLst>
          </p:cNvPr>
          <p:cNvSpPr/>
          <p:nvPr/>
        </p:nvSpPr>
        <p:spPr>
          <a:xfrm>
            <a:off x="2514600" y="4467677"/>
            <a:ext cx="1447800" cy="1600199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609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5" y="-8238"/>
            <a:ext cx="9006416" cy="6754811"/>
          </a:xfrm>
        </p:spPr>
      </p:pic>
      <p:sp>
        <p:nvSpPr>
          <p:cNvPr id="8" name="Rounded Rectangle 7"/>
          <p:cNvSpPr/>
          <p:nvPr/>
        </p:nvSpPr>
        <p:spPr>
          <a:xfrm>
            <a:off x="7086600" y="6477000"/>
            <a:ext cx="2045043" cy="3810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970539" y="5983103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735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Weather Variables to Monitor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76400" y="2133600"/>
            <a:ext cx="52324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Growing Degree Days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Temperatures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Soil Moisture/Temperature</a:t>
            </a:r>
          </a:p>
          <a:p>
            <a:r>
              <a:rPr lang="en-US" sz="3600" dirty="0"/>
              <a:t>Precipitation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Wind</a:t>
            </a:r>
          </a:p>
        </p:txBody>
      </p:sp>
    </p:spTree>
    <p:extLst>
      <p:ext uri="{BB962C8B-B14F-4D97-AF65-F5344CB8AC3E}">
        <p14:creationId xmlns:p14="http://schemas.microsoft.com/office/powerpoint/2010/main" val="3475664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going on here?</a:t>
            </a:r>
            <a:br>
              <a:rPr lang="en-US" dirty="0"/>
            </a:br>
            <a:r>
              <a:rPr lang="en-US" dirty="0"/>
              <a:t>https://mesonet.agron.iastate.edu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919083-A34A-D8B3-B892-DFBED051F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324" y="2362200"/>
            <a:ext cx="4064476" cy="2971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B7F237-7766-33FA-5B03-9EF415EE328F}"/>
              </a:ext>
            </a:extLst>
          </p:cNvPr>
          <p:cNvSpPr txBox="1"/>
          <p:nvPr/>
        </p:nvSpPr>
        <p:spPr>
          <a:xfrm>
            <a:off x="457200" y="1752600"/>
            <a:ext cx="41148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For past 21 years, I’ve implemented about 95% of the requests made of me for weather / climate products + data.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Unmitigated website feature sprawl with ~150 apps, ~30 download portals, and ~230 automated plotting apps.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To atone for these sins, I promptly answer all the emails I get. (GOTO step 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8194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25" y="-8238"/>
            <a:ext cx="9006416" cy="6754811"/>
          </a:xfrm>
        </p:spPr>
      </p:pic>
      <p:sp>
        <p:nvSpPr>
          <p:cNvPr id="8" name="Rounded Rectangle 7"/>
          <p:cNvSpPr/>
          <p:nvPr/>
        </p:nvSpPr>
        <p:spPr>
          <a:xfrm>
            <a:off x="7086600" y="6400800"/>
            <a:ext cx="2045043" cy="3810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772400" y="152400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4163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25" y="-8238"/>
            <a:ext cx="9006416" cy="6754812"/>
          </a:xfrm>
        </p:spPr>
      </p:pic>
      <p:sp>
        <p:nvSpPr>
          <p:cNvPr id="8" name="Rounded Rectangle 7"/>
          <p:cNvSpPr/>
          <p:nvPr/>
        </p:nvSpPr>
        <p:spPr>
          <a:xfrm>
            <a:off x="7086600" y="6477000"/>
            <a:ext cx="2045043" cy="3810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3400" y="76200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628433" y="3733800"/>
            <a:ext cx="914400" cy="1219199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7651921" y="3358871"/>
            <a:ext cx="914400" cy="1219199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067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Weather Variables to Monitor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76400" y="2133600"/>
            <a:ext cx="52324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Growing Degree Days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Temperatures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Soil Moisture/Temperature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Precipitation</a:t>
            </a:r>
          </a:p>
          <a:p>
            <a:r>
              <a:rPr lang="en-US" sz="3600" dirty="0"/>
              <a:t>Wind</a:t>
            </a:r>
          </a:p>
        </p:txBody>
      </p:sp>
    </p:spTree>
    <p:extLst>
      <p:ext uri="{BB962C8B-B14F-4D97-AF65-F5344CB8AC3E}">
        <p14:creationId xmlns:p14="http://schemas.microsoft.com/office/powerpoint/2010/main" val="19941300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25" y="-8238"/>
            <a:ext cx="9006416" cy="6754812"/>
          </a:xfrm>
        </p:spPr>
      </p:pic>
      <p:sp>
        <p:nvSpPr>
          <p:cNvPr id="8" name="Rounded Rectangle 7"/>
          <p:cNvSpPr/>
          <p:nvPr/>
        </p:nvSpPr>
        <p:spPr>
          <a:xfrm>
            <a:off x="7086600" y="6477000"/>
            <a:ext cx="2045043" cy="3810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3400" y="76200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00400" y="1676400"/>
            <a:ext cx="1219200" cy="3733800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885174" y="1066800"/>
            <a:ext cx="1268225" cy="4419600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32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February vs August Wind Rose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43881"/>
            <a:ext cx="4038600" cy="403860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843881"/>
            <a:ext cx="4038600" cy="4038600"/>
          </a:xfrm>
        </p:spPr>
      </p:pic>
      <p:sp>
        <p:nvSpPr>
          <p:cNvPr id="9" name="TextBox 8"/>
          <p:cNvSpPr txBox="1"/>
          <p:nvPr/>
        </p:nvSpPr>
        <p:spPr>
          <a:xfrm>
            <a:off x="3980964" y="6019800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Web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5348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OK, enough of my rambling…. Questions?</a:t>
            </a:r>
            <a:br>
              <a:rPr lang="en-US" dirty="0"/>
            </a:br>
            <a:r>
              <a:rPr lang="en-US" dirty="0">
                <a:hlinkClick r:id="rId2"/>
              </a:rPr>
              <a:t>https://mesonet.agron.iastate.edu</a:t>
            </a:r>
            <a:br>
              <a:rPr lang="en-US" dirty="0"/>
            </a:br>
            <a:r>
              <a:rPr lang="en-US" dirty="0"/>
              <a:t>“Info” Tab -&gt; Presentations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417" y="2747209"/>
            <a:ext cx="2723882" cy="3196391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48200" y="3117347"/>
            <a:ext cx="4267200" cy="2286000"/>
          </a:xfrm>
        </p:spPr>
        <p:txBody>
          <a:bodyPr/>
          <a:lstStyle/>
          <a:p>
            <a:r>
              <a:rPr lang="en-US" dirty="0"/>
              <a:t>Twitter: @</a:t>
            </a:r>
            <a:r>
              <a:rPr lang="en-US" dirty="0" err="1"/>
              <a:t>akrherz</a:t>
            </a:r>
            <a:endParaRPr lang="en-US" dirty="0"/>
          </a:p>
          <a:p>
            <a:r>
              <a:rPr lang="en-US" dirty="0"/>
              <a:t>akrherz@iastate.edu</a:t>
            </a:r>
          </a:p>
          <a:p>
            <a:r>
              <a:rPr lang="en-US" dirty="0"/>
              <a:t>515-451-9249</a:t>
            </a:r>
          </a:p>
        </p:txBody>
      </p:sp>
    </p:spTree>
    <p:extLst>
      <p:ext uri="{BB962C8B-B14F-4D97-AF65-F5344CB8AC3E}">
        <p14:creationId xmlns:p14="http://schemas.microsoft.com/office/powerpoint/2010/main" val="30390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Horrible Self Own.</a:t>
            </a:r>
            <a:br>
              <a:rPr lang="en-US" dirty="0"/>
            </a:br>
            <a:r>
              <a:rPr lang="en-US" dirty="0"/>
              <a:t>So I need to spend an hour with a </a:t>
            </a:r>
            <a:r>
              <a:rPr lang="en-US" dirty="0" err="1"/>
              <a:t>Powerpoint</a:t>
            </a:r>
            <a:r>
              <a:rPr lang="en-US" dirty="0"/>
              <a:t> to explain how to use a website in the year 2022?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F1A864-7AC6-7F6F-0A39-11EDC45583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275" y="2811462"/>
            <a:ext cx="4743450" cy="3771900"/>
          </a:xfrm>
        </p:spPr>
      </p:pic>
    </p:spTree>
    <p:extLst>
      <p:ext uri="{BB962C8B-B14F-4D97-AF65-F5344CB8AC3E}">
        <p14:creationId xmlns:p14="http://schemas.microsoft.com/office/powerpoint/2010/main" val="2704570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30,000 foot view of IEM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0687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Other states have a University/State “</a:t>
            </a:r>
            <a:r>
              <a:rPr lang="en-US" dirty="0" err="1"/>
              <a:t>Mesonet</a:t>
            </a:r>
            <a:r>
              <a:rPr lang="en-US" dirty="0"/>
              <a:t>” with staff (gasp), deployed equipment, and research programs. </a:t>
            </a:r>
          </a:p>
          <a:p>
            <a:r>
              <a:rPr lang="en-US" dirty="0"/>
              <a:t>ISU has a “Soil Moisture Network”, which is a quasi </a:t>
            </a:r>
            <a:r>
              <a:rPr lang="en-US" dirty="0" err="1"/>
              <a:t>mesonet</a:t>
            </a:r>
            <a:r>
              <a:rPr lang="en-US" dirty="0"/>
              <a:t>, some call it the </a:t>
            </a:r>
            <a:r>
              <a:rPr lang="en-US" dirty="0" err="1"/>
              <a:t>mesonet</a:t>
            </a:r>
            <a:r>
              <a:rPr lang="en-US" dirty="0"/>
              <a:t>, but it is not what the IEM is!</a:t>
            </a:r>
          </a:p>
          <a:p>
            <a:r>
              <a:rPr lang="en-US" dirty="0"/>
              <a:t>Data from the Soil Moisture Network is found on the IEM website, along with everything else under the sun! To make things fun and confusing.</a:t>
            </a:r>
          </a:p>
        </p:txBody>
      </p:sp>
    </p:spTree>
    <p:extLst>
      <p:ext uri="{BB962C8B-B14F-4D97-AF65-F5344CB8AC3E}">
        <p14:creationId xmlns:p14="http://schemas.microsoft.com/office/powerpoint/2010/main" val="1706694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DAF3A-B8EC-A992-1F32-D58CEC1EE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143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Augh </a:t>
            </a:r>
            <a:r>
              <a:rPr lang="en-US" dirty="0" err="1"/>
              <a:t>daryl</a:t>
            </a:r>
            <a:r>
              <a:rPr lang="en-US" dirty="0"/>
              <a:t>!</a:t>
            </a:r>
            <a:br>
              <a:rPr lang="en-US" dirty="0"/>
            </a:br>
            <a:r>
              <a:rPr lang="en-US" dirty="0"/>
              <a:t>I just want to know how much it</a:t>
            </a:r>
            <a:br>
              <a:rPr lang="en-US" dirty="0"/>
            </a:br>
            <a:r>
              <a:rPr lang="en-US" dirty="0"/>
              <a:t>rained and if we are above or</a:t>
            </a:r>
            <a:br>
              <a:rPr lang="en-US" dirty="0"/>
            </a:br>
            <a:r>
              <a:rPr lang="en-US" dirty="0"/>
              <a:t>below average for GDDs.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9CA40E-031A-FF66-09AC-4F8E317709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810000"/>
            <a:ext cx="5397500" cy="2590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749E6-5DD1-1DA6-61D3-55FC657C260D}"/>
              </a:ext>
            </a:extLst>
          </p:cNvPr>
          <p:cNvSpPr txBox="1"/>
          <p:nvPr/>
        </p:nvSpPr>
        <p:spPr>
          <a:xfrm>
            <a:off x="6400800" y="6408683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Tenor.com</a:t>
            </a:r>
          </a:p>
        </p:txBody>
      </p:sp>
    </p:spTree>
    <p:extLst>
      <p:ext uri="{BB962C8B-B14F-4D97-AF65-F5344CB8AC3E}">
        <p14:creationId xmlns:p14="http://schemas.microsoft.com/office/powerpoint/2010/main" val="949839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F699F7-A52C-9325-D6E3-609F930D0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TELL ME RAINFALL AND GDDs!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07712D-2EC1-B861-DB49-A86CD28D01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Do you know what you are asking for?</a:t>
            </a:r>
          </a:p>
          <a:p>
            <a:r>
              <a:rPr lang="en-US" dirty="0"/>
              <a:t>What is average/normal, are they even the same?</a:t>
            </a:r>
          </a:p>
          <a:p>
            <a:r>
              <a:rPr lang="en-US" dirty="0"/>
              <a:t>What are your accuracy requirements?</a:t>
            </a:r>
          </a:p>
          <a:p>
            <a:r>
              <a:rPr lang="en-US" dirty="0"/>
              <a:t>What variability are you attempting to explain?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D6F12DC-55B3-31F4-5DDC-6D298CAB6C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339180"/>
            <a:ext cx="4191000" cy="274819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6E0D83-3BFE-85AB-F7EC-83DE9C19C3FE}"/>
              </a:ext>
            </a:extLst>
          </p:cNvPr>
          <p:cNvSpPr txBox="1"/>
          <p:nvPr/>
        </p:nvSpPr>
        <p:spPr>
          <a:xfrm>
            <a:off x="7839490" y="5118908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Tenor.com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DE7EA4-6A89-4564-C9A9-88097411D663}"/>
              </a:ext>
            </a:extLst>
          </p:cNvPr>
          <p:cNvSpPr txBox="1"/>
          <p:nvPr/>
        </p:nvSpPr>
        <p:spPr>
          <a:xfrm>
            <a:off x="3334321" y="5824253"/>
            <a:ext cx="3742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Speaking of Variability….</a:t>
            </a:r>
          </a:p>
        </p:txBody>
      </p:sp>
    </p:spTree>
    <p:extLst>
      <p:ext uri="{BB962C8B-B14F-4D97-AF65-F5344CB8AC3E}">
        <p14:creationId xmlns:p14="http://schemas.microsoft.com/office/powerpoint/2010/main" val="3063169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2" y="407773"/>
            <a:ext cx="8732042" cy="5821364"/>
          </a:xfrm>
        </p:spPr>
      </p:pic>
      <p:sp>
        <p:nvSpPr>
          <p:cNvPr id="5" name="TextBox 4"/>
          <p:cNvSpPr txBox="1"/>
          <p:nvPr/>
        </p:nvSpPr>
        <p:spPr>
          <a:xfrm>
            <a:off x="533400" y="381000"/>
            <a:ext cx="8001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ISU “Tall Towers” </a:t>
            </a:r>
            <a:r>
              <a:rPr lang="en-US" sz="2800" b="1" dirty="0">
                <a:solidFill>
                  <a:schemeClr val="accent2"/>
                </a:solidFill>
              </a:rPr>
              <a:t>1 second interval </a:t>
            </a:r>
            <a:r>
              <a:rPr lang="en-US" sz="2800" dirty="0"/>
              <a:t>Wind Speed [</a:t>
            </a:r>
            <a:r>
              <a:rPr lang="en-US" sz="2800" dirty="0" err="1"/>
              <a:t>mps</a:t>
            </a:r>
            <a:r>
              <a:rPr lang="en-US" sz="2800" dirty="0"/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6600" y="5105400"/>
            <a:ext cx="5455442" cy="762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5486400"/>
            <a:ext cx="79248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Two sensors at same height, mounted at different directions on the tower. We also have 20 Hz data </a:t>
            </a:r>
            <a:r>
              <a:rPr lang="en-US" sz="2400" dirty="0">
                <a:sym typeface="Wingdings" panose="05000000000000000000" pitchFamily="2" charset="2"/>
              </a:rPr>
              <a:t>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905000" y="4191000"/>
            <a:ext cx="5083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entire plot is just 1 minute of data!</a:t>
            </a:r>
          </a:p>
        </p:txBody>
      </p:sp>
      <p:sp>
        <p:nvSpPr>
          <p:cNvPr id="10" name="Left Arrow 9"/>
          <p:cNvSpPr/>
          <p:nvPr/>
        </p:nvSpPr>
        <p:spPr>
          <a:xfrm>
            <a:off x="762000" y="4341167"/>
            <a:ext cx="914400" cy="2308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/>
          <p:cNvSpPr/>
          <p:nvPr/>
        </p:nvSpPr>
        <p:spPr>
          <a:xfrm rot="10800000">
            <a:off x="7086600" y="4341166"/>
            <a:ext cx="914400" cy="2308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32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Precipitation Variability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Iowa Flood Center experiment with tipping buckets 3 feet apart</a:t>
            </a:r>
          </a:p>
          <a:p>
            <a:r>
              <a:rPr lang="en-US" dirty="0"/>
              <a:t>Found some cases of noticeable differences between these two gauges</a:t>
            </a:r>
          </a:p>
          <a:p>
            <a:r>
              <a:rPr lang="en-US" dirty="0"/>
              <a:t>In general case, which gauge is right?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48706"/>
            <a:ext cx="4038600" cy="3028950"/>
          </a:xfrm>
        </p:spPr>
      </p:pic>
      <p:sp>
        <p:nvSpPr>
          <p:cNvPr id="13" name="TextBox 12"/>
          <p:cNvSpPr txBox="1"/>
          <p:nvPr/>
        </p:nvSpPr>
        <p:spPr>
          <a:xfrm>
            <a:off x="2971800" y="5791113"/>
            <a:ext cx="595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http://iowafloodcenter.org/notes-from-the-field-rain-gauges/</a:t>
            </a:r>
          </a:p>
        </p:txBody>
      </p:sp>
    </p:spTree>
    <p:extLst>
      <p:ext uri="{BB962C8B-B14F-4D97-AF65-F5344CB8AC3E}">
        <p14:creationId xmlns:p14="http://schemas.microsoft.com/office/powerpoint/2010/main" val="1930910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1454</TotalTime>
  <Words>843</Words>
  <Application>Microsoft Office PowerPoint</Application>
  <PresentationFormat>On-screen Show (4:3)</PresentationFormat>
  <Paragraphs>137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Cambria Math</vt:lpstr>
      <vt:lpstr>Office Theme</vt:lpstr>
      <vt:lpstr>Mesonet Updates</vt:lpstr>
      <vt:lpstr>Who am I and Why am I here?</vt:lpstr>
      <vt:lpstr>What is going on here? https://mesonet.agron.iastate.edu</vt:lpstr>
      <vt:lpstr>Horrible Self Own. So I need to spend an hour with a Powerpoint to explain how to use a website in the year 2022?</vt:lpstr>
      <vt:lpstr>30,000 foot view of IEM</vt:lpstr>
      <vt:lpstr>Augh daryl! I just want to know how much it rained and if we are above or below average for GDDs.</vt:lpstr>
      <vt:lpstr>TELL ME RAINFALL AND GDDs!</vt:lpstr>
      <vt:lpstr>PowerPoint Presentation</vt:lpstr>
      <vt:lpstr>Precipitation Variability</vt:lpstr>
      <vt:lpstr>Temperature Variability</vt:lpstr>
      <vt:lpstr>PowerPoint Presentation</vt:lpstr>
      <vt:lpstr>Plugging my IEM Daily Feature</vt:lpstr>
      <vt:lpstr>PowerPoint Presentation</vt:lpstr>
      <vt:lpstr>Which network should I use?</vt:lpstr>
      <vt:lpstr>How do I find my closest station within a given IEM network?</vt:lpstr>
      <vt:lpstr>Some Weather Variables to Monitor</vt:lpstr>
      <vt:lpstr>What are Growing Degree Days (GDD)?</vt:lpstr>
      <vt:lpstr>PowerPoint Presentation</vt:lpstr>
      <vt:lpstr>PowerPoint Presentation</vt:lpstr>
      <vt:lpstr>PowerPoint Presentation</vt:lpstr>
      <vt:lpstr>PowerPoint Presentation</vt:lpstr>
      <vt:lpstr>Some Weather Variables to Monitor</vt:lpstr>
      <vt:lpstr>PowerPoint Presentation</vt:lpstr>
      <vt:lpstr>PowerPoint Presentation</vt:lpstr>
      <vt:lpstr>PowerPoint Presentation</vt:lpstr>
      <vt:lpstr>Some Weather Variables to Monitor</vt:lpstr>
      <vt:lpstr>PowerPoint Presentation</vt:lpstr>
      <vt:lpstr>PowerPoint Presentation</vt:lpstr>
      <vt:lpstr>Some Weather Variables to Monitor</vt:lpstr>
      <vt:lpstr>PowerPoint Presentation</vt:lpstr>
      <vt:lpstr>PowerPoint Presentation</vt:lpstr>
      <vt:lpstr>Some Weather Variables to Monitor</vt:lpstr>
      <vt:lpstr>PowerPoint Presentation</vt:lpstr>
      <vt:lpstr>February vs August Wind Rose</vt:lpstr>
      <vt:lpstr>OK, enough of my rambling…. Questions? https://mesonet.agron.iastate.edu “Info” Tab -&gt; Presentations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Daryl Herzmann</dc:creator>
  <cp:lastModifiedBy>Herzmann, Daryl E [AGRON]</cp:lastModifiedBy>
  <cp:revision>71</cp:revision>
  <dcterms:created xsi:type="dcterms:W3CDTF">2015-03-27T13:07:26Z</dcterms:created>
  <dcterms:modified xsi:type="dcterms:W3CDTF">2022-09-27T14:57:57Z</dcterms:modified>
</cp:coreProperties>
</file>